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sldIdLst>
    <p:sldId id="256" r:id="rId2"/>
    <p:sldId id="258" r:id="rId3"/>
    <p:sldId id="261" r:id="rId4"/>
    <p:sldId id="263" r:id="rId5"/>
    <p:sldId id="264" r:id="rId6"/>
    <p:sldId id="265" r:id="rId7"/>
    <p:sldId id="266" r:id="rId8"/>
    <p:sldId id="281" r:id="rId9"/>
    <p:sldId id="268" r:id="rId10"/>
    <p:sldId id="267" r:id="rId11"/>
    <p:sldId id="269" r:id="rId12"/>
    <p:sldId id="270" r:id="rId13"/>
    <p:sldId id="271" r:id="rId14"/>
    <p:sldId id="272" r:id="rId15"/>
    <p:sldId id="273" r:id="rId16"/>
    <p:sldId id="274" r:id="rId17"/>
    <p:sldId id="275" r:id="rId18"/>
    <p:sldId id="276" r:id="rId19"/>
    <p:sldId id="277" r:id="rId20"/>
    <p:sldId id="278" r:id="rId21"/>
    <p:sldId id="279" r:id="rId22"/>
    <p:sldId id="260" r:id="rId23"/>
    <p:sldId id="28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p:scale>
          <a:sx n="98" d="100"/>
          <a:sy n="98" d="100"/>
        </p:scale>
        <p:origin x="-114" y="13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C8245DD7-57B4-4B78-9CF0-CEFE7FF5B3EA}" type="datetimeFigureOut">
              <a:rPr lang="en-IN" smtClean="0"/>
              <a:t>14-05-2022</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685510101"/>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8245DD7-57B4-4B78-9CF0-CEFE7FF5B3EA}" type="datetimeFigureOut">
              <a:rPr lang="en-IN" smtClean="0"/>
              <a:t>14-05-2022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2040013443"/>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8245DD7-57B4-4B78-9CF0-CEFE7FF5B3EA}" type="datetimeFigureOut">
              <a:rPr lang="en-IN" smtClean="0"/>
              <a:t>14-05-2022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124264277"/>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8245DD7-57B4-4B78-9CF0-CEFE7FF5B3EA}" type="datetimeFigureOut">
              <a:rPr lang="en-IN" smtClean="0"/>
              <a:t>14-05-2022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D9D6D8-7799-401D-A763-EDD31C65BCC9}"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80231189"/>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8245DD7-57B4-4B78-9CF0-CEFE7FF5B3EA}" type="datetimeFigureOut">
              <a:rPr lang="en-IN" smtClean="0"/>
              <a:t>14-05-2022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1652536811"/>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8245DD7-57B4-4B78-9CF0-CEFE7FF5B3EA}" type="datetimeFigureOut">
              <a:rPr lang="en-IN" smtClean="0"/>
              <a:t>14-05-2022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1171403407"/>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8245DD7-57B4-4B78-9CF0-CEFE7FF5B3EA}" type="datetimeFigureOut">
              <a:rPr lang="en-IN" smtClean="0"/>
              <a:t>14-05-2022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3733826497"/>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245DD7-57B4-4B78-9CF0-CEFE7FF5B3EA}" type="datetimeFigureOut">
              <a:rPr lang="en-IN" smtClean="0"/>
              <a:t>14-05-2022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1794084698"/>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245DD7-57B4-4B78-9CF0-CEFE7FF5B3EA}" type="datetimeFigureOut">
              <a:rPr lang="en-IN" smtClean="0"/>
              <a:t>14-05-2022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3677131314"/>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245DD7-57B4-4B78-9CF0-CEFE7FF5B3EA}" type="datetimeFigureOut">
              <a:rPr lang="en-IN" smtClean="0"/>
              <a:t>14-05-2022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2030979916"/>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245DD7-57B4-4B78-9CF0-CEFE7FF5B3EA}" type="datetimeFigureOut">
              <a:rPr lang="en-IN" smtClean="0"/>
              <a:t>14-05-2022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3207141302"/>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245DD7-57B4-4B78-9CF0-CEFE7FF5B3EA}" type="datetimeFigureOut">
              <a:rPr lang="en-IN" smtClean="0"/>
              <a:t>14-05-2022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3357900612"/>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245DD7-57B4-4B78-9CF0-CEFE7FF5B3EA}" type="datetimeFigureOut">
              <a:rPr lang="en-IN" smtClean="0"/>
              <a:t>14-05-2022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3718639835"/>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245DD7-57B4-4B78-9CF0-CEFE7FF5B3EA}" type="datetimeFigureOut">
              <a:rPr lang="en-IN" smtClean="0"/>
              <a:t>14-05-2022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3083856443"/>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245DD7-57B4-4B78-9CF0-CEFE7FF5B3EA}" type="datetimeFigureOut">
              <a:rPr lang="en-IN" smtClean="0"/>
              <a:t>14-05-2022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3702940621"/>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8245DD7-57B4-4B78-9CF0-CEFE7FF5B3EA}" type="datetimeFigureOut">
              <a:rPr lang="en-IN" smtClean="0"/>
              <a:t>14-05-2022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2106643330"/>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8245DD7-57B4-4B78-9CF0-CEFE7FF5B3EA}" type="datetimeFigureOut">
              <a:rPr lang="en-IN" smtClean="0"/>
              <a:t>14-05-2022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D9D6D8-7799-401D-A763-EDD31C65BCC9}" type="slidenum">
              <a:rPr lang="en-IN" smtClean="0"/>
              <a:t>‹#›</a:t>
            </a:fld>
            <a:endParaRPr lang="en-IN"/>
          </a:p>
        </p:txBody>
      </p:sp>
    </p:spTree>
    <p:extLst>
      <p:ext uri="{BB962C8B-B14F-4D97-AF65-F5344CB8AC3E}">
        <p14:creationId xmlns:p14="http://schemas.microsoft.com/office/powerpoint/2010/main" val="2004929255"/>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8245DD7-57B4-4B78-9CF0-CEFE7FF5B3EA}" type="datetimeFigureOut">
              <a:rPr lang="en-IN" smtClean="0"/>
              <a:t>14-05-2022</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CD9D6D8-7799-401D-A763-EDD31C65BCC9}" type="slidenum">
              <a:rPr lang="en-IN" smtClean="0"/>
              <a:t>‹#›</a:t>
            </a:fld>
            <a:endParaRPr lang="en-IN"/>
          </a:p>
        </p:txBody>
      </p:sp>
    </p:spTree>
    <p:extLst>
      <p:ext uri="{BB962C8B-B14F-4D97-AF65-F5344CB8AC3E}">
        <p14:creationId xmlns:p14="http://schemas.microsoft.com/office/powerpoint/2010/main" val="4124096744"/>
      </p:ext>
    </p:extLst>
  </p:cSld>
  <p:clrMap bg1="dk1" tx1="lt1" bg2="dk2" tx2="lt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Lst>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221135D-9BFD-5F53-3F5E-AEF6585384CD}"/>
              </a:ext>
            </a:extLst>
          </p:cNvPr>
          <p:cNvSpPr>
            <a:spLocks noGrp="1"/>
          </p:cNvSpPr>
          <p:nvPr>
            <p:ph type="ctrTitle"/>
          </p:nvPr>
        </p:nvSpPr>
        <p:spPr>
          <a:xfrm>
            <a:off x="2359767" y="1413831"/>
            <a:ext cx="7766936" cy="1646302"/>
          </a:xfrm>
        </p:spPr>
        <p:txBody>
          <a:bodyPr>
            <a:normAutofit fontScale="90000"/>
          </a:bodyPr>
          <a:lstStyle/>
          <a:p>
            <a:r>
              <a:rPr lang="en-IN" dirty="0"/>
              <a:t>Project Report </a:t>
            </a:r>
            <a:br>
              <a:rPr lang="en-IN" dirty="0"/>
            </a:br>
            <a:r>
              <a:rPr lang="en-IN" dirty="0"/>
              <a:t>on </a:t>
            </a:r>
            <a:br>
              <a:rPr lang="en-IN" dirty="0"/>
            </a:br>
            <a:r>
              <a:rPr lang="en-IN" dirty="0"/>
              <a:t>Survey Management </a:t>
            </a:r>
          </a:p>
        </p:txBody>
      </p:sp>
      <p:sp>
        <p:nvSpPr>
          <p:cNvPr id="3" name="Subtitle 2">
            <a:extLst>
              <a:ext uri="{FF2B5EF4-FFF2-40B4-BE49-F238E27FC236}">
                <a16:creationId xmlns="" xmlns:a16="http://schemas.microsoft.com/office/drawing/2014/main" id="{C1C053AF-A6A7-48F6-F852-D1A3F662E031}"/>
              </a:ext>
            </a:extLst>
          </p:cNvPr>
          <p:cNvSpPr>
            <a:spLocks noGrp="1"/>
          </p:cNvSpPr>
          <p:nvPr>
            <p:ph type="subTitle" idx="1"/>
          </p:nvPr>
        </p:nvSpPr>
        <p:spPr>
          <a:xfrm>
            <a:off x="2359768" y="4236524"/>
            <a:ext cx="9575559" cy="1655762"/>
          </a:xfrm>
        </p:spPr>
        <p:txBody>
          <a:bodyPr/>
          <a:lstStyle/>
          <a:p>
            <a:r>
              <a:rPr lang="en-IN" dirty="0">
                <a:solidFill>
                  <a:schemeClr val="bg1"/>
                </a:solidFill>
              </a:rPr>
              <a:t>Submitted BY: </a:t>
            </a:r>
            <a:r>
              <a:rPr lang="en-IN" dirty="0" err="1" smtClean="0">
                <a:solidFill>
                  <a:schemeClr val="bg1"/>
                </a:solidFill>
              </a:rPr>
              <a:t>gurpreet</a:t>
            </a:r>
            <a:r>
              <a:rPr lang="en-IN" dirty="0" smtClean="0">
                <a:solidFill>
                  <a:schemeClr val="bg1"/>
                </a:solidFill>
              </a:rPr>
              <a:t> </a:t>
            </a:r>
            <a:r>
              <a:rPr lang="en-IN" dirty="0" err="1" smtClean="0">
                <a:solidFill>
                  <a:schemeClr val="bg1"/>
                </a:solidFill>
              </a:rPr>
              <a:t>singh</a:t>
            </a:r>
            <a:r>
              <a:rPr lang="en-IN" dirty="0" smtClean="0">
                <a:solidFill>
                  <a:schemeClr val="bg1"/>
                </a:solidFill>
              </a:rPr>
              <a:t>                         Submitted </a:t>
            </a:r>
            <a:r>
              <a:rPr lang="en-IN" dirty="0">
                <a:solidFill>
                  <a:schemeClr val="bg1"/>
                </a:solidFill>
              </a:rPr>
              <a:t>TO:- MR MUKESH JANGID                                                                                                                                              Id:- </a:t>
            </a:r>
            <a:r>
              <a:rPr lang="en-IN" dirty="0" smtClean="0">
                <a:solidFill>
                  <a:schemeClr val="bg1"/>
                </a:solidFill>
              </a:rPr>
              <a:t>1911985031</a:t>
            </a:r>
            <a:r>
              <a:rPr lang="en-IN" dirty="0"/>
              <a:t/>
            </a:r>
            <a:br>
              <a:rPr lang="en-IN" dirty="0"/>
            </a:br>
            <a:r>
              <a:rPr lang="en-IN" dirty="0"/>
              <a:t> </a:t>
            </a:r>
          </a:p>
        </p:txBody>
      </p:sp>
    </p:spTree>
    <p:extLst>
      <p:ext uri="{BB962C8B-B14F-4D97-AF65-F5344CB8AC3E}">
        <p14:creationId xmlns:p14="http://schemas.microsoft.com/office/powerpoint/2010/main" val="2971666838"/>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8B85BE7-2FB9-B4AE-99E0-F05E48CCDD06}"/>
              </a:ext>
            </a:extLst>
          </p:cNvPr>
          <p:cNvSpPr>
            <a:spLocks noGrp="1"/>
          </p:cNvSpPr>
          <p:nvPr>
            <p:ph type="title"/>
          </p:nvPr>
        </p:nvSpPr>
        <p:spPr>
          <a:xfrm>
            <a:off x="3239314" y="-99273"/>
            <a:ext cx="5223753" cy="1626515"/>
          </a:xfrm>
        </p:spPr>
        <p:txBody>
          <a:bodyPr>
            <a:normAutofit/>
          </a:bodyPr>
          <a:lstStyle/>
          <a:p>
            <a:r>
              <a:rPr lang="en-IN" dirty="0"/>
              <a:t>	Screenshots</a:t>
            </a:r>
          </a:p>
        </p:txBody>
      </p:sp>
      <p:pic>
        <p:nvPicPr>
          <p:cNvPr id="7" name="Content Placeholder 6"/>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2071993" y="1634250"/>
            <a:ext cx="7665395" cy="4766553"/>
          </a:xfrm>
          <a:prstGeom prst="rect">
            <a:avLst/>
          </a:prstGeom>
        </p:spPr>
      </p:pic>
    </p:spTree>
    <p:extLst>
      <p:ext uri="{BB962C8B-B14F-4D97-AF65-F5344CB8AC3E}">
        <p14:creationId xmlns:p14="http://schemas.microsoft.com/office/powerpoint/2010/main" val="3845010821"/>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3986" y="1488332"/>
            <a:ext cx="4085617" cy="924129"/>
          </a:xfrm>
        </p:spPr>
        <p:txBody>
          <a:bodyPr/>
          <a:lstStyle/>
          <a:p>
            <a:endParaRPr lang="en-IN" dirty="0"/>
          </a:p>
        </p:txBody>
      </p:sp>
      <p:sp>
        <p:nvSpPr>
          <p:cNvPr id="3" name="Text Placeholder 2"/>
          <p:cNvSpPr>
            <a:spLocks noGrp="1"/>
          </p:cNvSpPr>
          <p:nvPr>
            <p:ph type="body" idx="1"/>
          </p:nvPr>
        </p:nvSpPr>
        <p:spPr>
          <a:xfrm>
            <a:off x="1118680" y="5846323"/>
            <a:ext cx="9860637" cy="536474"/>
          </a:xfrm>
        </p:spPr>
        <p:txBody>
          <a:bodyPr/>
          <a:lstStyle/>
          <a:p>
            <a:r>
              <a:rPr lang="en-US" dirty="0" smtClean="0"/>
              <a:t>Sign up page</a:t>
            </a:r>
            <a:endParaRPr lang="en-IN"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739303" y="272374"/>
            <a:ext cx="10077855" cy="5272392"/>
          </a:xfrm>
          <a:prstGeom prst="rect">
            <a:avLst/>
          </a:prstGeom>
        </p:spPr>
      </p:pic>
    </p:spTree>
    <p:extLst>
      <p:ext uri="{BB962C8B-B14F-4D97-AF65-F5344CB8AC3E}">
        <p14:creationId xmlns:p14="http://schemas.microsoft.com/office/powerpoint/2010/main" val="1316361969"/>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53712" y="1595339"/>
            <a:ext cx="4834647" cy="1264597"/>
          </a:xfrm>
        </p:spPr>
        <p:txBody>
          <a:bodyPr/>
          <a:lstStyle/>
          <a:p>
            <a:endParaRPr lang="en-IN" dirty="0"/>
          </a:p>
        </p:txBody>
      </p:sp>
      <p:sp>
        <p:nvSpPr>
          <p:cNvPr id="3" name="Text Placeholder 2"/>
          <p:cNvSpPr>
            <a:spLocks noGrp="1"/>
          </p:cNvSpPr>
          <p:nvPr>
            <p:ph type="body" idx="1"/>
          </p:nvPr>
        </p:nvSpPr>
        <p:spPr>
          <a:xfrm>
            <a:off x="1141411" y="5496128"/>
            <a:ext cx="9906000" cy="622570"/>
          </a:xfrm>
        </p:spPr>
        <p:txBody>
          <a:bodyPr>
            <a:normAutofit/>
          </a:bodyPr>
          <a:lstStyle/>
          <a:p>
            <a:r>
              <a:rPr lang="en-US" dirty="0" smtClean="0"/>
              <a:t>Login</a:t>
            </a:r>
            <a:endParaRPr lang="en-IN"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206229" y="76766"/>
            <a:ext cx="9299643" cy="5127532"/>
          </a:xfrm>
          <a:prstGeom prst="rect">
            <a:avLst/>
          </a:prstGeom>
        </p:spPr>
      </p:pic>
    </p:spTree>
    <p:extLst>
      <p:ext uri="{BB962C8B-B14F-4D97-AF65-F5344CB8AC3E}">
        <p14:creationId xmlns:p14="http://schemas.microsoft.com/office/powerpoint/2010/main" val="255350270"/>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1" y="223741"/>
            <a:ext cx="9906000" cy="817123"/>
          </a:xfrm>
        </p:spPr>
        <p:txBody>
          <a:bodyPr>
            <a:normAutofit/>
          </a:bodyPr>
          <a:lstStyle/>
          <a:p>
            <a:r>
              <a:rPr lang="en-US" dirty="0" smtClean="0"/>
              <a:t>ADMIN MODULE</a:t>
            </a:r>
            <a:endParaRPr lang="en-IN" dirty="0"/>
          </a:p>
        </p:txBody>
      </p:sp>
      <p:sp>
        <p:nvSpPr>
          <p:cNvPr id="3" name="Text Placeholder 2"/>
          <p:cNvSpPr>
            <a:spLocks noGrp="1"/>
          </p:cNvSpPr>
          <p:nvPr>
            <p:ph type="body" idx="1"/>
          </p:nvPr>
        </p:nvSpPr>
        <p:spPr>
          <a:xfrm flipV="1">
            <a:off x="2928027" y="2626468"/>
            <a:ext cx="5087567" cy="1313234"/>
          </a:xfrm>
        </p:spPr>
        <p:txBody>
          <a:bodyPr/>
          <a:lstStyle/>
          <a:p>
            <a:endParaRPr lang="en-IN" dirty="0"/>
          </a:p>
        </p:txBody>
      </p:sp>
      <p:pic>
        <p:nvPicPr>
          <p:cNvPr id="4" name="Picture 3"/>
          <p:cNvPicPr/>
          <p:nvPr/>
        </p:nvPicPr>
        <p:blipFill>
          <a:blip r:embed="rId2"/>
          <a:stretch>
            <a:fillRect/>
          </a:stretch>
        </p:blipFill>
        <p:spPr>
          <a:xfrm>
            <a:off x="1760708" y="1050587"/>
            <a:ext cx="8336605" cy="5097294"/>
          </a:xfrm>
          <a:prstGeom prst="rect">
            <a:avLst/>
          </a:prstGeom>
        </p:spPr>
      </p:pic>
    </p:spTree>
    <p:extLst>
      <p:ext uri="{BB962C8B-B14F-4D97-AF65-F5344CB8AC3E}">
        <p14:creationId xmlns:p14="http://schemas.microsoft.com/office/powerpoint/2010/main" val="477102561"/>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65771" y="2928030"/>
            <a:ext cx="5077840" cy="593387"/>
          </a:xfrm>
        </p:spPr>
        <p:txBody>
          <a:bodyPr/>
          <a:lstStyle/>
          <a:p>
            <a:endParaRPr lang="en-IN" dirty="0"/>
          </a:p>
        </p:txBody>
      </p:sp>
      <p:sp>
        <p:nvSpPr>
          <p:cNvPr id="3" name="Text Placeholder 2"/>
          <p:cNvSpPr>
            <a:spLocks noGrp="1"/>
          </p:cNvSpPr>
          <p:nvPr>
            <p:ph type="body" idx="1"/>
          </p:nvPr>
        </p:nvSpPr>
        <p:spPr>
          <a:xfrm>
            <a:off x="1141411" y="5134481"/>
            <a:ext cx="9906000" cy="1374776"/>
          </a:xfrm>
        </p:spPr>
        <p:txBody>
          <a:bodyPr/>
          <a:lstStyle/>
          <a:p>
            <a:r>
              <a:rPr lang="en-US" dirty="0" smtClean="0"/>
              <a:t>Create survey</a:t>
            </a:r>
            <a:endParaRPr lang="en-IN" dirty="0"/>
          </a:p>
        </p:txBody>
      </p:sp>
      <p:pic>
        <p:nvPicPr>
          <p:cNvPr id="4" name="Picture 3"/>
          <p:cNvPicPr/>
          <p:nvPr/>
        </p:nvPicPr>
        <p:blipFill>
          <a:blip r:embed="rId2"/>
          <a:stretch>
            <a:fillRect/>
          </a:stretch>
        </p:blipFill>
        <p:spPr>
          <a:xfrm>
            <a:off x="1478607" y="85727"/>
            <a:ext cx="8501975" cy="4817017"/>
          </a:xfrm>
          <a:prstGeom prst="rect">
            <a:avLst/>
          </a:prstGeom>
        </p:spPr>
      </p:pic>
    </p:spTree>
    <p:extLst>
      <p:ext uri="{BB962C8B-B14F-4D97-AF65-F5344CB8AC3E}">
        <p14:creationId xmlns:p14="http://schemas.microsoft.com/office/powerpoint/2010/main" val="3658121250"/>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9313" y="3093399"/>
            <a:ext cx="5291847" cy="1178567"/>
          </a:xfrm>
        </p:spPr>
        <p:txBody>
          <a:bodyPr/>
          <a:lstStyle/>
          <a:p>
            <a:endParaRPr lang="en-IN" dirty="0"/>
          </a:p>
        </p:txBody>
      </p:sp>
      <p:sp>
        <p:nvSpPr>
          <p:cNvPr id="3" name="Text Placeholder 2"/>
          <p:cNvSpPr>
            <a:spLocks noGrp="1"/>
          </p:cNvSpPr>
          <p:nvPr>
            <p:ph type="body" idx="1"/>
          </p:nvPr>
        </p:nvSpPr>
        <p:spPr>
          <a:xfrm>
            <a:off x="1141411" y="5505859"/>
            <a:ext cx="9906000" cy="690663"/>
          </a:xfrm>
        </p:spPr>
        <p:txBody>
          <a:bodyPr/>
          <a:lstStyle/>
          <a:p>
            <a:r>
              <a:rPr lang="en-US" dirty="0" smtClean="0"/>
              <a:t>Create  question</a:t>
            </a:r>
            <a:endParaRPr lang="en-IN" dirty="0"/>
          </a:p>
        </p:txBody>
      </p:sp>
      <p:pic>
        <p:nvPicPr>
          <p:cNvPr id="4" name="Picture 3"/>
          <p:cNvPicPr/>
          <p:nvPr/>
        </p:nvPicPr>
        <p:blipFill>
          <a:blip r:embed="rId2"/>
          <a:stretch>
            <a:fillRect/>
          </a:stretch>
        </p:blipFill>
        <p:spPr>
          <a:xfrm>
            <a:off x="2110903" y="330740"/>
            <a:ext cx="8073959" cy="4922196"/>
          </a:xfrm>
          <a:prstGeom prst="rect">
            <a:avLst/>
          </a:prstGeom>
        </p:spPr>
      </p:pic>
    </p:spTree>
    <p:extLst>
      <p:ext uri="{BB962C8B-B14F-4D97-AF65-F5344CB8AC3E}">
        <p14:creationId xmlns:p14="http://schemas.microsoft.com/office/powerpoint/2010/main" val="845621292"/>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24201" y="2840477"/>
            <a:ext cx="5494507" cy="1431486"/>
          </a:xfrm>
        </p:spPr>
        <p:txBody>
          <a:bodyPr/>
          <a:lstStyle/>
          <a:p>
            <a:endParaRPr lang="en-IN" dirty="0"/>
          </a:p>
        </p:txBody>
      </p:sp>
      <p:sp>
        <p:nvSpPr>
          <p:cNvPr id="3" name="Text Placeholder 2"/>
          <p:cNvSpPr>
            <a:spLocks noGrp="1"/>
          </p:cNvSpPr>
          <p:nvPr>
            <p:ph type="body" idx="1"/>
          </p:nvPr>
        </p:nvSpPr>
        <p:spPr>
          <a:xfrm>
            <a:off x="1141411" y="5622590"/>
            <a:ext cx="9906000" cy="778213"/>
          </a:xfrm>
        </p:spPr>
        <p:txBody>
          <a:bodyPr/>
          <a:lstStyle/>
          <a:p>
            <a:r>
              <a:rPr lang="en-US" dirty="0" smtClean="0"/>
              <a:t>Survey list</a:t>
            </a:r>
            <a:endParaRPr lang="en-IN" dirty="0"/>
          </a:p>
        </p:txBody>
      </p:sp>
      <p:pic>
        <p:nvPicPr>
          <p:cNvPr id="4" name="Picture 3"/>
          <p:cNvPicPr/>
          <p:nvPr/>
        </p:nvPicPr>
        <p:blipFill>
          <a:blip r:embed="rId2"/>
          <a:stretch>
            <a:fillRect/>
          </a:stretch>
        </p:blipFill>
        <p:spPr>
          <a:xfrm>
            <a:off x="1614792" y="311286"/>
            <a:ext cx="9105091" cy="5087566"/>
          </a:xfrm>
          <a:prstGeom prst="rect">
            <a:avLst/>
          </a:prstGeom>
        </p:spPr>
      </p:pic>
    </p:spTree>
    <p:extLst>
      <p:ext uri="{BB962C8B-B14F-4D97-AF65-F5344CB8AC3E}">
        <p14:creationId xmlns:p14="http://schemas.microsoft.com/office/powerpoint/2010/main" val="308748106"/>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5965" y="3112851"/>
            <a:ext cx="4046707" cy="1159112"/>
          </a:xfrm>
        </p:spPr>
        <p:txBody>
          <a:bodyPr/>
          <a:lstStyle/>
          <a:p>
            <a:endParaRPr lang="en-IN" dirty="0"/>
          </a:p>
        </p:txBody>
      </p:sp>
      <p:sp>
        <p:nvSpPr>
          <p:cNvPr id="3" name="Text Placeholder 2"/>
          <p:cNvSpPr>
            <a:spLocks noGrp="1"/>
          </p:cNvSpPr>
          <p:nvPr>
            <p:ph type="body" idx="1"/>
          </p:nvPr>
        </p:nvSpPr>
        <p:spPr>
          <a:xfrm>
            <a:off x="1141411" y="5787960"/>
            <a:ext cx="9906000" cy="729575"/>
          </a:xfrm>
        </p:spPr>
        <p:txBody>
          <a:bodyPr/>
          <a:lstStyle/>
          <a:p>
            <a:r>
              <a:rPr lang="en-US" dirty="0" smtClean="0"/>
              <a:t>Survey result</a:t>
            </a:r>
            <a:endParaRPr lang="en-IN" dirty="0"/>
          </a:p>
        </p:txBody>
      </p:sp>
      <p:pic>
        <p:nvPicPr>
          <p:cNvPr id="5" name="Picture 4"/>
          <p:cNvPicPr/>
          <p:nvPr/>
        </p:nvPicPr>
        <p:blipFill>
          <a:blip r:embed="rId2"/>
          <a:stretch>
            <a:fillRect/>
          </a:stretch>
        </p:blipFill>
        <p:spPr>
          <a:xfrm>
            <a:off x="1313235" y="544753"/>
            <a:ext cx="8978631" cy="5068111"/>
          </a:xfrm>
          <a:prstGeom prst="rect">
            <a:avLst/>
          </a:prstGeom>
        </p:spPr>
      </p:pic>
    </p:spTree>
    <p:extLst>
      <p:ext uri="{BB962C8B-B14F-4D97-AF65-F5344CB8AC3E}">
        <p14:creationId xmlns:p14="http://schemas.microsoft.com/office/powerpoint/2010/main" val="3992787965"/>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3584" y="243192"/>
            <a:ext cx="4883285" cy="680936"/>
          </a:xfrm>
        </p:spPr>
        <p:txBody>
          <a:bodyPr/>
          <a:lstStyle/>
          <a:p>
            <a:r>
              <a:rPr lang="en-US" dirty="0" smtClean="0"/>
              <a:t>USER MODULE</a:t>
            </a:r>
            <a:endParaRPr lang="en-IN" dirty="0"/>
          </a:p>
        </p:txBody>
      </p:sp>
      <p:sp>
        <p:nvSpPr>
          <p:cNvPr id="3" name="Text Placeholder 2"/>
          <p:cNvSpPr>
            <a:spLocks noGrp="1"/>
          </p:cNvSpPr>
          <p:nvPr>
            <p:ph type="body" idx="1"/>
          </p:nvPr>
        </p:nvSpPr>
        <p:spPr>
          <a:xfrm flipV="1">
            <a:off x="2412462" y="3239309"/>
            <a:ext cx="7762671" cy="447474"/>
          </a:xfrm>
        </p:spPr>
        <p:txBody>
          <a:bodyPr/>
          <a:lstStyle/>
          <a:p>
            <a:endParaRPr lang="en-IN" dirty="0"/>
          </a:p>
        </p:txBody>
      </p:sp>
      <p:pic>
        <p:nvPicPr>
          <p:cNvPr id="4" name="Picture 3"/>
          <p:cNvPicPr/>
          <p:nvPr/>
        </p:nvPicPr>
        <p:blipFill>
          <a:blip r:embed="rId2"/>
          <a:stretch>
            <a:fillRect/>
          </a:stretch>
        </p:blipFill>
        <p:spPr>
          <a:xfrm>
            <a:off x="1420241" y="1215957"/>
            <a:ext cx="8949447" cy="4299626"/>
          </a:xfrm>
          <a:prstGeom prst="rect">
            <a:avLst/>
          </a:prstGeom>
        </p:spPr>
      </p:pic>
    </p:spTree>
    <p:extLst>
      <p:ext uri="{BB962C8B-B14F-4D97-AF65-F5344CB8AC3E}">
        <p14:creationId xmlns:p14="http://schemas.microsoft.com/office/powerpoint/2010/main" val="1964727770"/>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94179" y="2616744"/>
            <a:ext cx="3297676" cy="812259"/>
          </a:xfrm>
        </p:spPr>
        <p:txBody>
          <a:bodyPr/>
          <a:lstStyle/>
          <a:p>
            <a:endParaRPr lang="en-IN" dirty="0"/>
          </a:p>
        </p:txBody>
      </p:sp>
      <p:sp>
        <p:nvSpPr>
          <p:cNvPr id="3" name="Text Placeholder 2"/>
          <p:cNvSpPr>
            <a:spLocks noGrp="1"/>
          </p:cNvSpPr>
          <p:nvPr>
            <p:ph type="body" idx="1"/>
          </p:nvPr>
        </p:nvSpPr>
        <p:spPr>
          <a:xfrm>
            <a:off x="1141411" y="5768502"/>
            <a:ext cx="9906000" cy="749030"/>
          </a:xfrm>
        </p:spPr>
        <p:txBody>
          <a:bodyPr/>
          <a:lstStyle/>
          <a:p>
            <a:r>
              <a:rPr lang="en-US" dirty="0" smtClean="0"/>
              <a:t>SURVEY list</a:t>
            </a:r>
            <a:endParaRPr lang="en-IN" dirty="0"/>
          </a:p>
        </p:txBody>
      </p:sp>
      <p:pic>
        <p:nvPicPr>
          <p:cNvPr id="4" name="Picture 3"/>
          <p:cNvPicPr/>
          <p:nvPr/>
        </p:nvPicPr>
        <p:blipFill>
          <a:blip r:embed="rId2"/>
          <a:stretch>
            <a:fillRect/>
          </a:stretch>
        </p:blipFill>
        <p:spPr>
          <a:xfrm>
            <a:off x="1478606" y="202454"/>
            <a:ext cx="9036996" cy="5264490"/>
          </a:xfrm>
          <a:prstGeom prst="rect">
            <a:avLst/>
          </a:prstGeom>
        </p:spPr>
      </p:pic>
    </p:spTree>
    <p:extLst>
      <p:ext uri="{BB962C8B-B14F-4D97-AF65-F5344CB8AC3E}">
        <p14:creationId xmlns:p14="http://schemas.microsoft.com/office/powerpoint/2010/main" val="2523921529"/>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DADEE8-9E8F-CD5D-05F8-03CFC50DA1BE}"/>
              </a:ext>
            </a:extLst>
          </p:cNvPr>
          <p:cNvSpPr>
            <a:spLocks noGrp="1"/>
          </p:cNvSpPr>
          <p:nvPr>
            <p:ph type="title"/>
          </p:nvPr>
        </p:nvSpPr>
        <p:spPr>
          <a:xfrm>
            <a:off x="1342677" y="-93457"/>
            <a:ext cx="9905999" cy="1478570"/>
          </a:xfrm>
        </p:spPr>
        <p:txBody>
          <a:bodyPr/>
          <a:lstStyle/>
          <a:p>
            <a:r>
              <a:rPr lang="en-IN" dirty="0"/>
              <a:t>                    Purpose OF PROJECT</a:t>
            </a:r>
          </a:p>
        </p:txBody>
      </p:sp>
      <p:sp>
        <p:nvSpPr>
          <p:cNvPr id="3" name="Content Placeholder 2">
            <a:extLst>
              <a:ext uri="{FF2B5EF4-FFF2-40B4-BE49-F238E27FC236}">
                <a16:creationId xmlns="" xmlns:a16="http://schemas.microsoft.com/office/drawing/2014/main" id="{2E8A0C52-89F0-2A35-51BE-51DB6F114A31}"/>
              </a:ext>
            </a:extLst>
          </p:cNvPr>
          <p:cNvSpPr>
            <a:spLocks noGrp="1"/>
          </p:cNvSpPr>
          <p:nvPr>
            <p:ph idx="1"/>
          </p:nvPr>
        </p:nvSpPr>
        <p:spPr>
          <a:xfrm>
            <a:off x="2282397" y="1385113"/>
            <a:ext cx="7379369" cy="4997116"/>
          </a:xfrm>
        </p:spPr>
        <p:txBody>
          <a:bodyPr/>
          <a:lstStyle/>
          <a:p>
            <a:pPr marL="0" marR="537845" indent="0">
              <a:lnSpc>
                <a:spcPct val="115000"/>
              </a:lnSpc>
              <a:spcBef>
                <a:spcPts val="1005"/>
              </a:spcBef>
              <a:spcAft>
                <a:spcPts val="0"/>
              </a:spcAft>
              <a:buNone/>
            </a:pPr>
            <a:r>
              <a:rPr lang="en-US" sz="2000" dirty="0">
                <a:solidFill>
                  <a:srgbClr val="222222"/>
                </a:solidFill>
                <a:effectLst/>
                <a:latin typeface="Times New Roman" panose="02020603050405020304" pitchFamily="18" charset="0"/>
                <a:ea typeface="Times New Roman" panose="02020603050405020304" pitchFamily="18" charset="0"/>
              </a:rPr>
              <a:t>The main aim of developing this online survey system is to conduct an online survey on different topics to the users. In this Java Application, the user can take part in various online polls.</a:t>
            </a:r>
            <a:r>
              <a:rPr lang="en-US" sz="2000" dirty="0">
                <a:solidFill>
                  <a:srgbClr val="222222"/>
                </a:solidFill>
                <a:effectLst/>
                <a:latin typeface="Verdana" panose="020B0604030504040204" pitchFamily="34" charset="0"/>
                <a:ea typeface="Times New Roman" panose="02020603050405020304" pitchFamily="18" charset="0"/>
              </a:rPr>
              <a:t> </a:t>
            </a:r>
            <a:r>
              <a:rPr lang="en-US" sz="2000" dirty="0">
                <a:solidFill>
                  <a:srgbClr val="222222"/>
                </a:solidFill>
                <a:effectLst/>
                <a:latin typeface="Times New Roman" panose="02020603050405020304" pitchFamily="18" charset="0"/>
                <a:ea typeface="Times New Roman" panose="02020603050405020304" pitchFamily="18" charset="0"/>
              </a:rPr>
              <a:t> In this system of survey, only the users </a:t>
            </a:r>
            <a:r>
              <a:rPr lang="en-US" sz="2000" dirty="0" smtClean="0">
                <a:solidFill>
                  <a:srgbClr val="222222"/>
                </a:solidFill>
                <a:effectLst/>
                <a:latin typeface="Times New Roman" panose="02020603050405020304" pitchFamily="18" charset="0"/>
                <a:ea typeface="Times New Roman" panose="02020603050405020304" pitchFamily="18" charset="0"/>
              </a:rPr>
              <a:t>registered in the </a:t>
            </a:r>
            <a:r>
              <a:rPr lang="en-US" sz="2000" dirty="0">
                <a:solidFill>
                  <a:srgbClr val="222222"/>
                </a:solidFill>
                <a:effectLst/>
                <a:latin typeface="Times New Roman" panose="02020603050405020304" pitchFamily="18" charset="0"/>
                <a:ea typeface="Times New Roman" panose="02020603050405020304" pitchFamily="18" charset="0"/>
              </a:rPr>
              <a:t>database system can drop their </a:t>
            </a:r>
            <a:r>
              <a:rPr lang="en-US" sz="2000" dirty="0">
                <a:solidFill>
                  <a:srgbClr val="000000"/>
                </a:solidFill>
                <a:effectLst/>
                <a:latin typeface="Times New Roman" panose="02020603050405020304" pitchFamily="18" charset="0"/>
                <a:ea typeface="Times New Roman" panose="02020603050405020304" pitchFamily="18" charset="0"/>
              </a:rPr>
              <a:t>vote</a:t>
            </a:r>
            <a:r>
              <a:rPr lang="en-US" sz="2000" dirty="0">
                <a:solidFill>
                  <a:srgbClr val="222222"/>
                </a:solidFill>
                <a:effectLst/>
                <a:latin typeface="Times New Roman" panose="02020603050405020304" pitchFamily="18" charset="0"/>
                <a:ea typeface="Times New Roman" panose="02020603050405020304" pitchFamily="18" charset="0"/>
              </a:rPr>
              <a:t> or express their viewpoint regarding the issue. Being online software, it can be logged on from anywhere with internet access. Admin in this application will add the polls regarding different questions and different topics and he can see the results of each poll in the pie chart.</a:t>
            </a:r>
            <a:endParaRPr lang="en-IN" sz="2000" dirty="0">
              <a:effectLst/>
              <a:latin typeface="Times New Roman" panose="02020603050405020304" pitchFamily="18" charset="0"/>
              <a:ea typeface="Times New Roman" panose="02020603050405020304" pitchFamily="18" charset="0"/>
            </a:endParaRPr>
          </a:p>
          <a:p>
            <a:pPr marL="0" marR="537845" indent="0">
              <a:lnSpc>
                <a:spcPct val="115000"/>
              </a:lnSpc>
              <a:spcBef>
                <a:spcPts val="1005"/>
              </a:spcBef>
              <a:spcAft>
                <a:spcPts val="0"/>
              </a:spcAft>
              <a:buNone/>
            </a:pPr>
            <a:r>
              <a:rPr lang="en-US" sz="2000" dirty="0">
                <a:solidFill>
                  <a:srgbClr val="221F1F"/>
                </a:solidFill>
                <a:effectLst/>
                <a:latin typeface="Times New Roman" panose="02020603050405020304" pitchFamily="18" charset="0"/>
                <a:ea typeface="Times New Roman" panose="02020603050405020304" pitchFamily="18" charset="0"/>
              </a:rPr>
              <a:t>Overall this project of ours is being developed to help the person taking the survey as well as person giving the survey in the best way possible and also reduce the human efforts.</a:t>
            </a:r>
            <a:endParaRPr lang="en-IN" sz="20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628026443"/>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5542" y="2354098"/>
            <a:ext cx="2616743" cy="1167319"/>
          </a:xfrm>
        </p:spPr>
        <p:txBody>
          <a:bodyPr/>
          <a:lstStyle/>
          <a:p>
            <a:endParaRPr lang="en-IN" dirty="0"/>
          </a:p>
        </p:txBody>
      </p:sp>
      <p:sp>
        <p:nvSpPr>
          <p:cNvPr id="3" name="Text Placeholder 2"/>
          <p:cNvSpPr>
            <a:spLocks noGrp="1"/>
          </p:cNvSpPr>
          <p:nvPr>
            <p:ph type="body" idx="1"/>
          </p:nvPr>
        </p:nvSpPr>
        <p:spPr>
          <a:xfrm>
            <a:off x="1141411" y="5758774"/>
            <a:ext cx="9906000" cy="642026"/>
          </a:xfrm>
        </p:spPr>
        <p:txBody>
          <a:bodyPr/>
          <a:lstStyle/>
          <a:p>
            <a:r>
              <a:rPr lang="en-US" dirty="0" smtClean="0"/>
              <a:t>Give Answers</a:t>
            </a:r>
            <a:endParaRPr lang="en-IN" dirty="0"/>
          </a:p>
        </p:txBody>
      </p:sp>
      <p:pic>
        <p:nvPicPr>
          <p:cNvPr id="5" name="Picture 4"/>
          <p:cNvPicPr/>
          <p:nvPr/>
        </p:nvPicPr>
        <p:blipFill>
          <a:blip r:embed="rId2"/>
          <a:stretch>
            <a:fillRect/>
          </a:stretch>
        </p:blipFill>
        <p:spPr>
          <a:xfrm>
            <a:off x="953312" y="87549"/>
            <a:ext cx="9980579" cy="5379396"/>
          </a:xfrm>
          <a:prstGeom prst="rect">
            <a:avLst/>
          </a:prstGeom>
        </p:spPr>
      </p:pic>
    </p:spTree>
    <p:extLst>
      <p:ext uri="{BB962C8B-B14F-4D97-AF65-F5344CB8AC3E}">
        <p14:creationId xmlns:p14="http://schemas.microsoft.com/office/powerpoint/2010/main" val="4205262122"/>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a:off x="5914419" y="2723745"/>
            <a:ext cx="2140084" cy="437744"/>
          </a:xfrm>
        </p:spPr>
        <p:txBody>
          <a:bodyPr>
            <a:normAutofit fontScale="90000"/>
          </a:bodyPr>
          <a:lstStyle/>
          <a:p>
            <a:endParaRPr lang="en-IN" dirty="0"/>
          </a:p>
        </p:txBody>
      </p:sp>
      <p:sp>
        <p:nvSpPr>
          <p:cNvPr id="3" name="Text Placeholder 2"/>
          <p:cNvSpPr>
            <a:spLocks noGrp="1"/>
          </p:cNvSpPr>
          <p:nvPr>
            <p:ph type="body" idx="1"/>
          </p:nvPr>
        </p:nvSpPr>
        <p:spPr>
          <a:xfrm>
            <a:off x="1141411" y="5428034"/>
            <a:ext cx="9906000" cy="943582"/>
          </a:xfrm>
        </p:spPr>
        <p:txBody>
          <a:bodyPr/>
          <a:lstStyle/>
          <a:p>
            <a:r>
              <a:rPr lang="en-US" dirty="0" smtClean="0"/>
              <a:t>User profile</a:t>
            </a:r>
            <a:endParaRPr lang="en-IN" dirty="0"/>
          </a:p>
        </p:txBody>
      </p:sp>
      <p:pic>
        <p:nvPicPr>
          <p:cNvPr id="4" name="Picture 3"/>
          <p:cNvPicPr/>
          <p:nvPr/>
        </p:nvPicPr>
        <p:blipFill>
          <a:blip r:embed="rId2"/>
          <a:stretch>
            <a:fillRect/>
          </a:stretch>
        </p:blipFill>
        <p:spPr>
          <a:xfrm>
            <a:off x="1147866" y="126460"/>
            <a:ext cx="9426103" cy="5184842"/>
          </a:xfrm>
          <a:prstGeom prst="rect">
            <a:avLst/>
          </a:prstGeom>
        </p:spPr>
      </p:pic>
    </p:spTree>
    <p:extLst>
      <p:ext uri="{BB962C8B-B14F-4D97-AF65-F5344CB8AC3E}">
        <p14:creationId xmlns:p14="http://schemas.microsoft.com/office/powerpoint/2010/main" val="321480937"/>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8B64BB0-0A42-003E-3956-8231C0AB225A}"/>
              </a:ext>
            </a:extLst>
          </p:cNvPr>
          <p:cNvSpPr>
            <a:spLocks noGrp="1"/>
          </p:cNvSpPr>
          <p:nvPr>
            <p:ph type="title"/>
          </p:nvPr>
        </p:nvSpPr>
        <p:spPr>
          <a:xfrm>
            <a:off x="1300293" y="618518"/>
            <a:ext cx="9227891" cy="1478570"/>
          </a:xfrm>
        </p:spPr>
        <p:txBody>
          <a:bodyPr/>
          <a:lstStyle/>
          <a:p>
            <a:r>
              <a:rPr lang="en-IN" dirty="0"/>
              <a:t>   Scope Of improvements in near future</a:t>
            </a:r>
          </a:p>
        </p:txBody>
      </p:sp>
      <p:sp>
        <p:nvSpPr>
          <p:cNvPr id="3" name="Content Placeholder 2">
            <a:extLst>
              <a:ext uri="{FF2B5EF4-FFF2-40B4-BE49-F238E27FC236}">
                <a16:creationId xmlns="" xmlns:a16="http://schemas.microsoft.com/office/drawing/2014/main" id="{91F7B239-ACA1-4FD3-ECBC-DA9931B2071E}"/>
              </a:ext>
            </a:extLst>
          </p:cNvPr>
          <p:cNvSpPr>
            <a:spLocks noGrp="1"/>
          </p:cNvSpPr>
          <p:nvPr>
            <p:ph idx="1"/>
          </p:nvPr>
        </p:nvSpPr>
        <p:spPr>
          <a:xfrm>
            <a:off x="1694579" y="2341766"/>
            <a:ext cx="8061820" cy="3541714"/>
          </a:xfrm>
        </p:spPr>
        <p:txBody>
          <a:bodyPr>
            <a:normAutofit/>
          </a:bodyPr>
          <a:lstStyle/>
          <a:p>
            <a:r>
              <a:rPr lang="en-IN" sz="2000" dirty="0">
                <a:solidFill>
                  <a:schemeClr val="bg1"/>
                </a:solidFill>
              </a:rPr>
              <a:t>Ability to login directly with G-Mail Id.</a:t>
            </a:r>
          </a:p>
          <a:p>
            <a:pPr lvl="0"/>
            <a:r>
              <a:rPr lang="en-US" sz="2000" dirty="0" smtClean="0">
                <a:solidFill>
                  <a:schemeClr val="bg1"/>
                </a:solidFill>
              </a:rPr>
              <a:t>Ability </a:t>
            </a:r>
            <a:r>
              <a:rPr lang="en-US" sz="2000" dirty="0">
                <a:solidFill>
                  <a:schemeClr val="bg1"/>
                </a:solidFill>
              </a:rPr>
              <a:t>for admin to verify user</a:t>
            </a:r>
            <a:r>
              <a:rPr lang="en-US" sz="2000" dirty="0" smtClean="0">
                <a:solidFill>
                  <a:schemeClr val="bg1"/>
                </a:solidFill>
              </a:rPr>
              <a:t>.</a:t>
            </a:r>
          </a:p>
          <a:p>
            <a:pPr lvl="0"/>
            <a:r>
              <a:rPr lang="en-IN" sz="2000" dirty="0" smtClean="0">
                <a:solidFill>
                  <a:schemeClr val="bg1"/>
                </a:solidFill>
              </a:rPr>
              <a:t> </a:t>
            </a:r>
            <a:r>
              <a:rPr lang="en-US" sz="2000" dirty="0" smtClean="0">
                <a:solidFill>
                  <a:schemeClr val="bg1"/>
                </a:solidFill>
              </a:rPr>
              <a:t>Ability </a:t>
            </a:r>
            <a:r>
              <a:rPr lang="en-US" sz="2000" dirty="0">
                <a:solidFill>
                  <a:schemeClr val="bg1"/>
                </a:solidFill>
              </a:rPr>
              <a:t>for admin to edit survey Question.</a:t>
            </a:r>
            <a:endParaRPr lang="en-IN" sz="2000" dirty="0">
              <a:solidFill>
                <a:schemeClr val="bg1"/>
              </a:solidFill>
            </a:endParaRPr>
          </a:p>
          <a:p>
            <a:pPr lvl="0"/>
            <a:r>
              <a:rPr lang="en-IN" sz="2000" dirty="0" smtClean="0">
                <a:solidFill>
                  <a:schemeClr val="bg1"/>
                </a:solidFill>
              </a:rPr>
              <a:t> Ability </a:t>
            </a:r>
            <a:r>
              <a:rPr lang="en-IN" sz="2000" dirty="0">
                <a:solidFill>
                  <a:schemeClr val="bg1"/>
                </a:solidFill>
              </a:rPr>
              <a:t>to admin to </a:t>
            </a:r>
            <a:r>
              <a:rPr lang="en-IN" sz="2000" dirty="0" smtClean="0">
                <a:solidFill>
                  <a:schemeClr val="bg1"/>
                </a:solidFill>
              </a:rPr>
              <a:t>delete users.</a:t>
            </a:r>
            <a:r>
              <a:rPr lang="en-US" sz="2000" dirty="0"/>
              <a:t>  </a:t>
            </a:r>
            <a:endParaRPr lang="en-IN" sz="2000" dirty="0"/>
          </a:p>
          <a:p>
            <a:pPr lvl="0"/>
            <a:r>
              <a:rPr lang="en-US" sz="2000" dirty="0">
                <a:solidFill>
                  <a:schemeClr val="bg1"/>
                </a:solidFill>
              </a:rPr>
              <a:t>Ability for admin to edit survey. </a:t>
            </a:r>
            <a:endParaRPr lang="en-IN" sz="2000" dirty="0">
              <a:solidFill>
                <a:schemeClr val="bg1"/>
              </a:solidFill>
            </a:endParaRPr>
          </a:p>
          <a:p>
            <a:pPr marL="0" indent="0">
              <a:buNone/>
            </a:pPr>
            <a:endParaRPr lang="en-IN" sz="2000" dirty="0" smtClean="0">
              <a:solidFill>
                <a:schemeClr val="bg1"/>
              </a:solidFill>
            </a:endParaRPr>
          </a:p>
          <a:p>
            <a:endParaRPr lang="en-IN" sz="2000" dirty="0">
              <a:solidFill>
                <a:schemeClr val="bg1"/>
              </a:solidFill>
            </a:endParaRPr>
          </a:p>
          <a:p>
            <a:endParaRPr lang="en-IN" sz="2000" dirty="0"/>
          </a:p>
          <a:p>
            <a:endParaRPr lang="en-IN" sz="2000" dirty="0"/>
          </a:p>
        </p:txBody>
      </p:sp>
    </p:spTree>
    <p:extLst>
      <p:ext uri="{BB962C8B-B14F-4D97-AF65-F5344CB8AC3E}">
        <p14:creationId xmlns:p14="http://schemas.microsoft.com/office/powerpoint/2010/main" val="2320633865"/>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GITHUB LINK</a:t>
            </a:r>
            <a:endParaRPr lang="en-IN" dirty="0"/>
          </a:p>
        </p:txBody>
      </p:sp>
      <p:sp>
        <p:nvSpPr>
          <p:cNvPr id="3" name="Content Placeholder 2"/>
          <p:cNvSpPr>
            <a:spLocks noGrp="1"/>
          </p:cNvSpPr>
          <p:nvPr>
            <p:ph idx="1"/>
          </p:nvPr>
        </p:nvSpPr>
        <p:spPr/>
        <p:txBody>
          <a:bodyPr/>
          <a:lstStyle/>
          <a:p>
            <a:r>
              <a:rPr lang="en-IN" dirty="0"/>
              <a:t>https://github.com/venom-gs/surveySurf</a:t>
            </a:r>
          </a:p>
        </p:txBody>
      </p:sp>
    </p:spTree>
    <p:extLst>
      <p:ext uri="{BB962C8B-B14F-4D97-AF65-F5344CB8AC3E}">
        <p14:creationId xmlns:p14="http://schemas.microsoft.com/office/powerpoint/2010/main" val="3898121917"/>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77534D5-4982-EC37-50BF-F4B75D8489F6}"/>
              </a:ext>
            </a:extLst>
          </p:cNvPr>
          <p:cNvSpPr>
            <a:spLocks noGrp="1"/>
          </p:cNvSpPr>
          <p:nvPr>
            <p:ph type="title"/>
          </p:nvPr>
        </p:nvSpPr>
        <p:spPr>
          <a:xfrm>
            <a:off x="3171550" y="115179"/>
            <a:ext cx="4902777" cy="951620"/>
          </a:xfrm>
        </p:spPr>
        <p:txBody>
          <a:bodyPr/>
          <a:lstStyle/>
          <a:p>
            <a:r>
              <a:rPr lang="en-IN" dirty="0"/>
              <a:t>Description Of topic</a:t>
            </a:r>
          </a:p>
        </p:txBody>
      </p:sp>
      <p:sp>
        <p:nvSpPr>
          <p:cNvPr id="3" name="Content Placeholder 2">
            <a:extLst>
              <a:ext uri="{FF2B5EF4-FFF2-40B4-BE49-F238E27FC236}">
                <a16:creationId xmlns="" xmlns:a16="http://schemas.microsoft.com/office/drawing/2014/main" id="{F56F8493-0A9D-FE19-6F2E-0786EEF114D8}"/>
              </a:ext>
            </a:extLst>
          </p:cNvPr>
          <p:cNvSpPr>
            <a:spLocks noGrp="1"/>
          </p:cNvSpPr>
          <p:nvPr>
            <p:ph idx="1"/>
          </p:nvPr>
        </p:nvSpPr>
        <p:spPr>
          <a:xfrm>
            <a:off x="1593910" y="1412361"/>
            <a:ext cx="8657439" cy="5173001"/>
          </a:xfrm>
        </p:spPr>
        <p:txBody>
          <a:bodyPr>
            <a:normAutofit fontScale="70000" lnSpcReduction="20000"/>
          </a:bodyPr>
          <a:lstStyle/>
          <a:p>
            <a:pPr marL="127000" marR="433705">
              <a:spcBef>
                <a:spcPts val="785"/>
              </a:spcBef>
              <a:spcAft>
                <a:spcPts val="0"/>
              </a:spcAft>
            </a:pPr>
            <a:r>
              <a:rPr lang="en-US" sz="2600" dirty="0">
                <a:solidFill>
                  <a:srgbClr val="221F1F"/>
                </a:solidFill>
                <a:effectLst/>
                <a:latin typeface="Times New Roman" panose="02020603050405020304" pitchFamily="18" charset="0"/>
                <a:ea typeface="Times New Roman" panose="02020603050405020304" pitchFamily="18" charset="0"/>
              </a:rPr>
              <a:t>The project aims and objectives that will be achieved after completion of this project are discussed . The aims and objectives are as follows:</a:t>
            </a:r>
          </a:p>
          <a:p>
            <a:pPr marL="0" marR="433705" indent="0">
              <a:spcBef>
                <a:spcPts val="785"/>
              </a:spcBef>
              <a:spcAft>
                <a:spcPts val="0"/>
              </a:spcAft>
              <a:buNone/>
            </a:pPr>
            <a:endParaRPr lang="en-IN" sz="2600" dirty="0">
              <a:solidFill>
                <a:schemeClr val="bg1"/>
              </a:solidFill>
              <a:effectLst/>
              <a:latin typeface="Times New Roman" panose="02020603050405020304" pitchFamily="18" charset="0"/>
              <a:ea typeface="Times New Roman" panose="02020603050405020304" pitchFamily="18" charset="0"/>
            </a:endParaRPr>
          </a:p>
          <a:p>
            <a:pPr marL="1143000" lvl="2" indent="-228600">
              <a:spcBef>
                <a:spcPts val="10"/>
              </a:spcBef>
              <a:spcAft>
                <a:spcPts val="0"/>
              </a:spcAft>
              <a:buSzPts val="1200"/>
              <a:buFont typeface="Symbol" panose="05050102010706020507" pitchFamily="18" charset="2"/>
              <a:buChar char=""/>
              <a:tabLst>
                <a:tab pos="669925" algn="l"/>
              </a:tabLst>
            </a:pPr>
            <a:r>
              <a:rPr lang="en-US" sz="26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Ability to take survey online</a:t>
            </a:r>
          </a:p>
          <a:p>
            <a:pPr marL="1143000" lvl="2" indent="-228600">
              <a:spcBef>
                <a:spcPts val="10"/>
              </a:spcBef>
              <a:spcAft>
                <a:spcPts val="0"/>
              </a:spcAft>
              <a:buSzPts val="1200"/>
              <a:buFont typeface="Symbol" panose="05050102010706020507" pitchFamily="18" charset="2"/>
              <a:buChar char=""/>
              <a:tabLst>
                <a:tab pos="669925" algn="l"/>
              </a:tabLst>
            </a:pPr>
            <a:endParaRPr lang="en-IN" sz="26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endParaRPr>
          </a:p>
          <a:p>
            <a:pPr marL="1143000" lvl="2" indent="-228600">
              <a:spcBef>
                <a:spcPts val="10"/>
              </a:spcBef>
              <a:spcAft>
                <a:spcPts val="0"/>
              </a:spcAft>
              <a:buSzPts val="1200"/>
              <a:buFont typeface="Symbol" panose="05050102010706020507" pitchFamily="18" charset="2"/>
              <a:buChar char=""/>
              <a:tabLst>
                <a:tab pos="669925" algn="l"/>
              </a:tabLst>
            </a:pPr>
            <a:r>
              <a:rPr lang="en-US" sz="26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User login page where user can give survey created by admin</a:t>
            </a:r>
          </a:p>
          <a:p>
            <a:pPr marL="1143000" lvl="2" indent="-228600">
              <a:spcBef>
                <a:spcPts val="10"/>
              </a:spcBef>
              <a:spcAft>
                <a:spcPts val="0"/>
              </a:spcAft>
              <a:buSzPts val="1200"/>
              <a:buFont typeface="Symbol" panose="05050102010706020507" pitchFamily="18" charset="2"/>
              <a:buChar char=""/>
              <a:tabLst>
                <a:tab pos="669925" algn="l"/>
              </a:tabLst>
            </a:pPr>
            <a:endParaRPr lang="en-IN" sz="26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endParaRPr>
          </a:p>
          <a:p>
            <a:pPr marL="1143000" lvl="2" indent="-228600">
              <a:spcBef>
                <a:spcPts val="10"/>
              </a:spcBef>
              <a:spcAft>
                <a:spcPts val="0"/>
              </a:spcAft>
              <a:buSzPts val="1200"/>
              <a:buFont typeface="Symbol" panose="05050102010706020507" pitchFamily="18" charset="2"/>
              <a:buChar char=""/>
              <a:tabLst>
                <a:tab pos="669925" algn="l"/>
              </a:tabLst>
            </a:pPr>
            <a:r>
              <a:rPr lang="en-US" sz="26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A separate column for polls</a:t>
            </a:r>
          </a:p>
          <a:p>
            <a:pPr marL="1143000" lvl="2" indent="-228600">
              <a:spcBef>
                <a:spcPts val="10"/>
              </a:spcBef>
              <a:spcAft>
                <a:spcPts val="0"/>
              </a:spcAft>
              <a:buSzPts val="1200"/>
              <a:buFont typeface="Symbol" panose="05050102010706020507" pitchFamily="18" charset="2"/>
              <a:buChar char=""/>
              <a:tabLst>
                <a:tab pos="669925" algn="l"/>
              </a:tabLst>
            </a:pPr>
            <a:endParaRPr lang="en-IN" sz="26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endParaRPr>
          </a:p>
          <a:p>
            <a:pPr marL="1143000" lvl="2" indent="-228600">
              <a:spcBef>
                <a:spcPts val="10"/>
              </a:spcBef>
              <a:spcAft>
                <a:spcPts val="0"/>
              </a:spcAft>
              <a:buSzPts val="1200"/>
              <a:buFont typeface="Symbol" panose="05050102010706020507" pitchFamily="18" charset="2"/>
              <a:buChar char=""/>
              <a:tabLst>
                <a:tab pos="669925" algn="l"/>
              </a:tabLst>
            </a:pPr>
            <a:r>
              <a:rPr lang="en-US" sz="26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An admin login page  where admin can create Survey</a:t>
            </a:r>
          </a:p>
          <a:p>
            <a:pPr marL="1143000" lvl="2" indent="-228600">
              <a:spcBef>
                <a:spcPts val="10"/>
              </a:spcBef>
              <a:spcAft>
                <a:spcPts val="0"/>
              </a:spcAft>
              <a:buSzPts val="1200"/>
              <a:buFont typeface="Symbol" panose="05050102010706020507" pitchFamily="18" charset="2"/>
              <a:buChar char=""/>
              <a:tabLst>
                <a:tab pos="669925" algn="l"/>
              </a:tabLst>
            </a:pPr>
            <a:endParaRPr lang="en-IN" sz="26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endParaRPr>
          </a:p>
          <a:p>
            <a:pPr marL="1143000" lvl="2" indent="-228600">
              <a:spcBef>
                <a:spcPts val="10"/>
              </a:spcBef>
              <a:spcAft>
                <a:spcPts val="0"/>
              </a:spcAft>
              <a:buSzPts val="1200"/>
              <a:buFont typeface="Symbol" panose="05050102010706020507" pitchFamily="18" charset="2"/>
              <a:buChar char=""/>
              <a:tabLst>
                <a:tab pos="669925" algn="l"/>
              </a:tabLst>
            </a:pPr>
            <a:r>
              <a:rPr lang="en-US" sz="26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A page which shows result of survey</a:t>
            </a:r>
          </a:p>
          <a:p>
            <a:pPr marL="1143000" lvl="2" indent="-228600">
              <a:spcBef>
                <a:spcPts val="10"/>
              </a:spcBef>
              <a:spcAft>
                <a:spcPts val="0"/>
              </a:spcAft>
              <a:buSzPts val="1200"/>
              <a:buFont typeface="Symbol" panose="05050102010706020507" pitchFamily="18" charset="2"/>
              <a:buChar char=""/>
              <a:tabLst>
                <a:tab pos="669925" algn="l"/>
              </a:tabLst>
            </a:pPr>
            <a:endParaRPr lang="en-IN" sz="26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endParaRPr>
          </a:p>
          <a:p>
            <a:pPr marL="1143000" lvl="2" indent="-228600">
              <a:spcBef>
                <a:spcPts val="10"/>
              </a:spcBef>
              <a:spcAft>
                <a:spcPts val="0"/>
              </a:spcAft>
              <a:buSzPts val="1200"/>
              <a:buFont typeface="Symbol" panose="05050102010706020507" pitchFamily="18" charset="2"/>
              <a:buChar char=""/>
              <a:tabLst>
                <a:tab pos="669925" algn="l"/>
              </a:tabLst>
            </a:pPr>
            <a:r>
              <a:rPr lang="en-US" sz="26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A page where admin can add Question to existing Survey</a:t>
            </a:r>
          </a:p>
          <a:p>
            <a:pPr marL="1143000" lvl="2" indent="-228600">
              <a:lnSpc>
                <a:spcPts val="1465"/>
              </a:lnSpc>
              <a:spcBef>
                <a:spcPts val="10"/>
              </a:spcBef>
              <a:spcAft>
                <a:spcPts val="0"/>
              </a:spcAft>
              <a:buSzPts val="1200"/>
              <a:buFont typeface="Symbol" panose="05050102010706020507" pitchFamily="18" charset="2"/>
              <a:buChar char=""/>
              <a:tabLst>
                <a:tab pos="669925" algn="l"/>
              </a:tabLst>
            </a:pPr>
            <a:endParaRPr lang="en-IN" sz="2600" dirty="0">
              <a:effectLst/>
              <a:latin typeface="Times New Roman" panose="02020603050405020304" pitchFamily="18" charset="0"/>
              <a:ea typeface="Symbol" panose="05050102010706020507" pitchFamily="18" charset="2"/>
              <a:cs typeface="Symbol" panose="05050102010706020507" pitchFamily="18" charset="2"/>
            </a:endParaRPr>
          </a:p>
          <a:p>
            <a:r>
              <a:rPr lang="en-US" sz="1800" dirty="0">
                <a:effectLst/>
                <a:latin typeface="Times New Roman" panose="02020603050405020304" pitchFamily="18" charset="0"/>
                <a:ea typeface="Times New Roman" panose="02020603050405020304" pitchFamily="18" charset="0"/>
              </a:rPr>
              <a:t/>
            </a:r>
            <a:br>
              <a:rPr lang="en-US" sz="1800" dirty="0">
                <a:effectLst/>
                <a:latin typeface="Times New Roman" panose="02020603050405020304" pitchFamily="18" charset="0"/>
                <a:ea typeface="Times New Roman" panose="02020603050405020304" pitchFamily="18" charset="0"/>
              </a:rPr>
            </a:br>
            <a:endParaRPr lang="en-IN" sz="1800" dirty="0"/>
          </a:p>
        </p:txBody>
      </p:sp>
    </p:spTree>
    <p:extLst>
      <p:ext uri="{BB962C8B-B14F-4D97-AF65-F5344CB8AC3E}">
        <p14:creationId xmlns:p14="http://schemas.microsoft.com/office/powerpoint/2010/main" val="3918084692"/>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575DFBF-D30E-1664-0DA0-92A6E2807D33}"/>
              </a:ext>
            </a:extLst>
          </p:cNvPr>
          <p:cNvSpPr>
            <a:spLocks noGrp="1"/>
          </p:cNvSpPr>
          <p:nvPr>
            <p:ph type="title"/>
          </p:nvPr>
        </p:nvSpPr>
        <p:spPr>
          <a:xfrm>
            <a:off x="1143003" y="207458"/>
            <a:ext cx="9905999" cy="1478570"/>
          </a:xfrm>
        </p:spPr>
        <p:txBody>
          <a:bodyPr/>
          <a:lstStyle/>
          <a:p>
            <a:r>
              <a:rPr lang="en-IN" dirty="0"/>
              <a:t>                Technologies used</a:t>
            </a:r>
          </a:p>
        </p:txBody>
      </p:sp>
      <p:sp>
        <p:nvSpPr>
          <p:cNvPr id="3" name="Content Placeholder 2">
            <a:extLst>
              <a:ext uri="{FF2B5EF4-FFF2-40B4-BE49-F238E27FC236}">
                <a16:creationId xmlns="" xmlns:a16="http://schemas.microsoft.com/office/drawing/2014/main" id="{CA6BF5C6-34CC-0783-37F8-2EF87A623CBF}"/>
              </a:ext>
            </a:extLst>
          </p:cNvPr>
          <p:cNvSpPr>
            <a:spLocks noGrp="1"/>
          </p:cNvSpPr>
          <p:nvPr>
            <p:ph idx="1"/>
          </p:nvPr>
        </p:nvSpPr>
        <p:spPr>
          <a:xfrm>
            <a:off x="1143003" y="2022984"/>
            <a:ext cx="9905999" cy="3541714"/>
          </a:xfrm>
        </p:spPr>
        <p:txBody>
          <a:bodyPr>
            <a:normAutofit/>
          </a:bodyPr>
          <a:lstStyle/>
          <a:p>
            <a:pPr marL="0" indent="0">
              <a:buNone/>
            </a:pPr>
            <a:r>
              <a:rPr lang="en-IN" dirty="0"/>
              <a:t>FRONT-END</a:t>
            </a:r>
          </a:p>
          <a:p>
            <a:pPr marL="0" indent="0">
              <a:buNone/>
            </a:pPr>
            <a:r>
              <a:rPr lang="en-IN" dirty="0"/>
              <a:t>	</a:t>
            </a:r>
            <a:r>
              <a:rPr lang="en-IN" dirty="0">
                <a:solidFill>
                  <a:schemeClr val="bg1"/>
                </a:solidFill>
              </a:rPr>
              <a:t>:- </a:t>
            </a:r>
            <a:r>
              <a:rPr lang="en-IN" sz="2000" dirty="0">
                <a:solidFill>
                  <a:schemeClr val="bg1"/>
                </a:solidFill>
              </a:rPr>
              <a:t>Angular JS</a:t>
            </a:r>
          </a:p>
          <a:p>
            <a:pPr marL="0" indent="0">
              <a:buNone/>
            </a:pPr>
            <a:r>
              <a:rPr lang="en-IN" dirty="0"/>
              <a:t>BACK-END</a:t>
            </a:r>
          </a:p>
          <a:p>
            <a:pPr marL="0" indent="0">
              <a:buNone/>
            </a:pPr>
            <a:r>
              <a:rPr lang="en-IN" dirty="0"/>
              <a:t>	</a:t>
            </a:r>
            <a:r>
              <a:rPr lang="en-IN" dirty="0">
                <a:solidFill>
                  <a:schemeClr val="bg1"/>
                </a:solidFill>
              </a:rPr>
              <a:t>:- </a:t>
            </a:r>
            <a:r>
              <a:rPr lang="en-IN" sz="2000" dirty="0">
                <a:solidFill>
                  <a:schemeClr val="bg1"/>
                </a:solidFill>
              </a:rPr>
              <a:t>Spring-Boot</a:t>
            </a:r>
          </a:p>
          <a:p>
            <a:pPr marL="0" indent="0">
              <a:buNone/>
            </a:pPr>
            <a:r>
              <a:rPr lang="en-IN" dirty="0"/>
              <a:t>DATABASE</a:t>
            </a:r>
          </a:p>
          <a:p>
            <a:pPr marL="0" indent="0">
              <a:buNone/>
            </a:pPr>
            <a:r>
              <a:rPr lang="en-IN" dirty="0"/>
              <a:t>	</a:t>
            </a:r>
            <a:r>
              <a:rPr lang="en-IN" dirty="0">
                <a:solidFill>
                  <a:schemeClr val="bg1"/>
                </a:solidFill>
              </a:rPr>
              <a:t>:- </a:t>
            </a:r>
            <a:r>
              <a:rPr lang="en-IN" sz="2000" dirty="0" smtClean="0">
                <a:solidFill>
                  <a:schemeClr val="bg1"/>
                </a:solidFill>
              </a:rPr>
              <a:t>MY SQL</a:t>
            </a:r>
            <a:endParaRPr lang="en-IN" sz="2000" dirty="0">
              <a:solidFill>
                <a:schemeClr val="bg1"/>
              </a:solidFill>
            </a:endParaRPr>
          </a:p>
          <a:p>
            <a:pPr marL="0" indent="0">
              <a:buNone/>
            </a:pPr>
            <a:endParaRPr lang="en-IN" dirty="0"/>
          </a:p>
        </p:txBody>
      </p:sp>
    </p:spTree>
    <p:extLst>
      <p:ext uri="{BB962C8B-B14F-4D97-AF65-F5344CB8AC3E}">
        <p14:creationId xmlns:p14="http://schemas.microsoft.com/office/powerpoint/2010/main" val="3276376192"/>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36CBF52-2706-0270-C468-F4B0E9324FCA}"/>
              </a:ext>
            </a:extLst>
          </p:cNvPr>
          <p:cNvSpPr>
            <a:spLocks noGrp="1"/>
          </p:cNvSpPr>
          <p:nvPr>
            <p:ph type="title"/>
          </p:nvPr>
        </p:nvSpPr>
        <p:spPr>
          <a:xfrm>
            <a:off x="3164259" y="4"/>
            <a:ext cx="5860308" cy="1197033"/>
          </a:xfrm>
        </p:spPr>
        <p:txBody>
          <a:bodyPr/>
          <a:lstStyle/>
          <a:p>
            <a:r>
              <a:rPr lang="en-IN" dirty="0"/>
              <a:t>FRONTEND:- </a:t>
            </a:r>
            <a:r>
              <a:rPr lang="en-IN" dirty="0">
                <a:solidFill>
                  <a:srgbClr val="FF0000"/>
                </a:solidFill>
              </a:rPr>
              <a:t>Angular </a:t>
            </a:r>
            <a:r>
              <a:rPr lang="en-IN" dirty="0" err="1">
                <a:solidFill>
                  <a:srgbClr val="FF0000"/>
                </a:solidFill>
              </a:rPr>
              <a:t>js</a:t>
            </a:r>
            <a:endParaRPr lang="en-IN" dirty="0">
              <a:solidFill>
                <a:srgbClr val="FF0000"/>
              </a:solidFill>
            </a:endParaRPr>
          </a:p>
        </p:txBody>
      </p:sp>
      <p:sp>
        <p:nvSpPr>
          <p:cNvPr id="3" name="Content Placeholder 2">
            <a:extLst>
              <a:ext uri="{FF2B5EF4-FFF2-40B4-BE49-F238E27FC236}">
                <a16:creationId xmlns="" xmlns:a16="http://schemas.microsoft.com/office/drawing/2014/main" id="{38854E98-0278-1F2D-67F2-E751AFC8DA7C}"/>
              </a:ext>
            </a:extLst>
          </p:cNvPr>
          <p:cNvSpPr>
            <a:spLocks noGrp="1"/>
          </p:cNvSpPr>
          <p:nvPr>
            <p:ph idx="1"/>
          </p:nvPr>
        </p:nvSpPr>
        <p:spPr>
          <a:xfrm>
            <a:off x="1204572" y="1304716"/>
            <a:ext cx="9063555" cy="4444540"/>
          </a:xfrm>
        </p:spPr>
        <p:txBody>
          <a:bodyPr>
            <a:normAutofit/>
          </a:bodyPr>
          <a:lstStyle/>
          <a:p>
            <a:pPr marL="0" indent="0">
              <a:buNone/>
            </a:pPr>
            <a:r>
              <a:rPr lang="en-US" sz="2100" b="0" i="0" dirty="0">
                <a:solidFill>
                  <a:schemeClr val="bg1"/>
                </a:solidFill>
                <a:effectLst/>
                <a:highlight>
                  <a:srgbClr val="FFFF00"/>
                </a:highlight>
                <a:latin typeface="Roboto" panose="02000000000000000000" pitchFamily="2" charset="0"/>
              </a:rPr>
              <a:t>Angular is an application design framework and development platform </a:t>
            </a:r>
            <a:r>
              <a:rPr lang="en-US" sz="2100" b="0" i="0" dirty="0" smtClean="0">
                <a:solidFill>
                  <a:schemeClr val="bg1"/>
                </a:solidFill>
                <a:effectLst/>
                <a:highlight>
                  <a:srgbClr val="FFFF00"/>
                </a:highlight>
                <a:latin typeface="Roboto" panose="02000000000000000000" pitchFamily="2" charset="0"/>
              </a:rPr>
              <a:t>for </a:t>
            </a:r>
            <a:r>
              <a:rPr lang="en-US" sz="2100" b="0" i="0" dirty="0" err="1" smtClean="0">
                <a:solidFill>
                  <a:schemeClr val="bg1"/>
                </a:solidFill>
                <a:effectLst/>
                <a:highlight>
                  <a:srgbClr val="FFFF00"/>
                </a:highlight>
                <a:latin typeface="Roboto" panose="02000000000000000000" pitchFamily="2" charset="0"/>
              </a:rPr>
              <a:t>creartin</a:t>
            </a:r>
            <a:r>
              <a:rPr lang="en-US" sz="2100" dirty="0" err="1" smtClean="0">
                <a:solidFill>
                  <a:schemeClr val="bg1"/>
                </a:solidFill>
                <a:highlight>
                  <a:srgbClr val="FFFF00"/>
                </a:highlight>
                <a:latin typeface="Roboto" panose="02000000000000000000" pitchFamily="2" charset="0"/>
              </a:rPr>
              <a:t>g</a:t>
            </a:r>
            <a:r>
              <a:rPr lang="en-US" sz="2100" dirty="0" smtClean="0">
                <a:solidFill>
                  <a:schemeClr val="bg1"/>
                </a:solidFill>
                <a:highlight>
                  <a:srgbClr val="FFFF00"/>
                </a:highlight>
                <a:latin typeface="Roboto" panose="02000000000000000000" pitchFamily="2" charset="0"/>
              </a:rPr>
              <a:t> </a:t>
            </a:r>
            <a:r>
              <a:rPr lang="en-US" sz="2100" b="0" i="0" dirty="0" smtClean="0">
                <a:solidFill>
                  <a:schemeClr val="bg1"/>
                </a:solidFill>
                <a:effectLst/>
                <a:highlight>
                  <a:srgbClr val="FFFF00"/>
                </a:highlight>
                <a:latin typeface="Roboto" panose="02000000000000000000" pitchFamily="2" charset="0"/>
              </a:rPr>
              <a:t>efficient </a:t>
            </a:r>
            <a:r>
              <a:rPr lang="en-US" sz="2100" b="0" i="0" dirty="0">
                <a:solidFill>
                  <a:schemeClr val="bg1"/>
                </a:solidFill>
                <a:effectLst/>
                <a:highlight>
                  <a:srgbClr val="FFFF00"/>
                </a:highlight>
                <a:latin typeface="Roboto" panose="02000000000000000000" pitchFamily="2" charset="0"/>
              </a:rPr>
              <a:t>and sophisticated single-page apps.</a:t>
            </a:r>
          </a:p>
          <a:p>
            <a:pPr marL="0" indent="0">
              <a:buNone/>
            </a:pPr>
            <a:endParaRPr lang="en-US" sz="2100" b="0" i="0" dirty="0">
              <a:solidFill>
                <a:schemeClr val="bg1"/>
              </a:solidFill>
              <a:effectLst/>
              <a:highlight>
                <a:srgbClr val="FFFF00"/>
              </a:highlight>
              <a:latin typeface="Roboto" panose="02000000000000000000" pitchFamily="2" charset="0"/>
            </a:endParaRPr>
          </a:p>
          <a:p>
            <a:pPr marL="0" indent="0" algn="l">
              <a:buNone/>
            </a:pPr>
            <a:r>
              <a:rPr lang="en-US" sz="2000" b="0" i="0" dirty="0">
                <a:solidFill>
                  <a:schemeClr val="bg1"/>
                </a:solidFill>
                <a:effectLst/>
              </a:rPr>
              <a:t>Angular is a development platform, built on TypeScript As a platform, Angular includes:</a:t>
            </a:r>
          </a:p>
          <a:p>
            <a:pPr algn="l">
              <a:buFont typeface="Arial" panose="020B0604020202020204" pitchFamily="34" charset="0"/>
              <a:buChar char="•"/>
            </a:pPr>
            <a:r>
              <a:rPr lang="en-US" sz="2000" b="0" i="0" dirty="0">
                <a:solidFill>
                  <a:schemeClr val="bg1"/>
                </a:solidFill>
                <a:effectLst/>
              </a:rPr>
              <a:t>A component-based framework for building scalable web applications</a:t>
            </a:r>
          </a:p>
          <a:p>
            <a:pPr algn="l">
              <a:buFont typeface="Arial" panose="020B0604020202020204" pitchFamily="34" charset="0"/>
              <a:buChar char="•"/>
            </a:pPr>
            <a:r>
              <a:rPr lang="en-US" sz="2000" b="0" i="0" dirty="0">
                <a:solidFill>
                  <a:schemeClr val="bg1"/>
                </a:solidFill>
                <a:effectLst/>
              </a:rPr>
              <a:t>A collection of well-integrated libraries that cover a wide variety of features, including routing, forms management, client-server communication, and more</a:t>
            </a:r>
          </a:p>
          <a:p>
            <a:pPr algn="l">
              <a:buFont typeface="Arial" panose="020B0604020202020204" pitchFamily="34" charset="0"/>
              <a:buChar char="•"/>
            </a:pPr>
            <a:r>
              <a:rPr lang="en-US" sz="2000" b="0" i="0" dirty="0">
                <a:solidFill>
                  <a:schemeClr val="bg1"/>
                </a:solidFill>
                <a:effectLst/>
              </a:rPr>
              <a:t>A suite of developer tools to help you develop, build, test, and update your code</a:t>
            </a:r>
          </a:p>
          <a:p>
            <a:pPr marL="0" indent="0">
              <a:buNone/>
            </a:pPr>
            <a:endParaRPr lang="en-IN" dirty="0"/>
          </a:p>
        </p:txBody>
      </p:sp>
    </p:spTree>
    <p:extLst>
      <p:ext uri="{BB962C8B-B14F-4D97-AF65-F5344CB8AC3E}">
        <p14:creationId xmlns:p14="http://schemas.microsoft.com/office/powerpoint/2010/main" val="2103977769"/>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48EF877-80C6-F0FB-EAB4-565CF64B88BC}"/>
              </a:ext>
            </a:extLst>
          </p:cNvPr>
          <p:cNvSpPr>
            <a:spLocks noGrp="1"/>
          </p:cNvSpPr>
          <p:nvPr>
            <p:ph type="title"/>
          </p:nvPr>
        </p:nvSpPr>
        <p:spPr>
          <a:xfrm>
            <a:off x="1143003" y="4"/>
            <a:ext cx="9905999" cy="763397"/>
          </a:xfrm>
        </p:spPr>
        <p:txBody>
          <a:bodyPr/>
          <a:lstStyle/>
          <a:p>
            <a:r>
              <a:rPr lang="en-IN" dirty="0"/>
              <a:t>              Back-end:- </a:t>
            </a:r>
            <a:r>
              <a:rPr lang="en-IN" dirty="0" err="1">
                <a:solidFill>
                  <a:srgbClr val="FF0000"/>
                </a:solidFill>
              </a:rPr>
              <a:t>Springboot</a:t>
            </a:r>
            <a:endParaRPr lang="en-IN" dirty="0">
              <a:solidFill>
                <a:srgbClr val="FF0000"/>
              </a:solidFill>
            </a:endParaRPr>
          </a:p>
        </p:txBody>
      </p:sp>
      <p:sp>
        <p:nvSpPr>
          <p:cNvPr id="3" name="Content Placeholder 2">
            <a:extLst>
              <a:ext uri="{FF2B5EF4-FFF2-40B4-BE49-F238E27FC236}">
                <a16:creationId xmlns="" xmlns:a16="http://schemas.microsoft.com/office/drawing/2014/main" id="{74449FF2-8A67-7437-EC8F-F84500C515F6}"/>
              </a:ext>
            </a:extLst>
          </p:cNvPr>
          <p:cNvSpPr>
            <a:spLocks noGrp="1"/>
          </p:cNvSpPr>
          <p:nvPr>
            <p:ph idx="1"/>
          </p:nvPr>
        </p:nvSpPr>
        <p:spPr>
          <a:xfrm>
            <a:off x="1141416" y="1090569"/>
            <a:ext cx="9638441" cy="5532538"/>
          </a:xfrm>
        </p:spPr>
        <p:txBody>
          <a:bodyPr>
            <a:normAutofit/>
          </a:bodyPr>
          <a:lstStyle/>
          <a:p>
            <a:pPr marL="0" indent="0">
              <a:buNone/>
            </a:pPr>
            <a:r>
              <a:rPr lang="en-US" sz="2000" dirty="0">
                <a:solidFill>
                  <a:schemeClr val="bg1"/>
                </a:solidFill>
                <a:highlight>
                  <a:srgbClr val="FFFF00"/>
                </a:highlight>
              </a:rPr>
              <a:t>Spring Boot helps you to create stand-alone, production-grade Spring-based applications that you can run</a:t>
            </a:r>
          </a:p>
          <a:p>
            <a:pPr marL="0" indent="0">
              <a:buNone/>
            </a:pPr>
            <a:r>
              <a:rPr lang="en-US" sz="2000" dirty="0">
                <a:solidFill>
                  <a:schemeClr val="bg1"/>
                </a:solidFill>
              </a:rPr>
              <a:t>Spring Boot is used to create Java applications that can be started by using java -jar or more traditional war deployments. We also provide a command line tool that runs “spring scripts”.</a:t>
            </a:r>
          </a:p>
          <a:p>
            <a:pPr marL="0" indent="0">
              <a:buNone/>
            </a:pPr>
            <a:r>
              <a:rPr lang="en-US" sz="2000" dirty="0">
                <a:solidFill>
                  <a:schemeClr val="bg1"/>
                </a:solidFill>
              </a:rPr>
              <a:t>Our primary goals are:</a:t>
            </a:r>
          </a:p>
          <a:p>
            <a:pPr marL="457200" lvl="1" indent="0">
              <a:buNone/>
            </a:pPr>
            <a:r>
              <a:rPr lang="en-US" dirty="0">
                <a:solidFill>
                  <a:schemeClr val="bg1"/>
                </a:solidFill>
              </a:rPr>
              <a:t> • Provide a radically faster and widely accessible getting-started experience for all Spring   development.</a:t>
            </a:r>
          </a:p>
          <a:p>
            <a:pPr marL="457200" lvl="1" indent="0">
              <a:buNone/>
            </a:pPr>
            <a:r>
              <a:rPr lang="en-US" dirty="0">
                <a:solidFill>
                  <a:schemeClr val="bg1"/>
                </a:solidFill>
              </a:rPr>
              <a:t> • Be opinionated out of the box but get out of the way quickly as requirements start to diverge from the defaults.</a:t>
            </a:r>
            <a:br>
              <a:rPr lang="en-US" dirty="0">
                <a:solidFill>
                  <a:schemeClr val="bg1"/>
                </a:solidFill>
              </a:rPr>
            </a:br>
            <a:r>
              <a:rPr lang="en-US" dirty="0">
                <a:solidFill>
                  <a:schemeClr val="bg1"/>
                </a:solidFill>
              </a:rPr>
              <a:t> • Provide a range of non-functional features that are common to large classes of projects (such as embedded servers, security, metrics, health checks, and externalized configuration).</a:t>
            </a:r>
          </a:p>
          <a:p>
            <a:pPr marL="457200" lvl="1" indent="0">
              <a:buNone/>
            </a:pPr>
            <a:r>
              <a:rPr lang="en-US" dirty="0">
                <a:solidFill>
                  <a:schemeClr val="bg1"/>
                </a:solidFill>
              </a:rPr>
              <a:t> • Absolutely no code generation and no requirement for XML configuration.</a:t>
            </a:r>
            <a:endParaRPr lang="en-IN" dirty="0">
              <a:solidFill>
                <a:schemeClr val="bg1"/>
              </a:solidFill>
              <a:highlight>
                <a:srgbClr val="FFFF00"/>
              </a:highlight>
            </a:endParaRPr>
          </a:p>
        </p:txBody>
      </p:sp>
    </p:spTree>
    <p:extLst>
      <p:ext uri="{BB962C8B-B14F-4D97-AF65-F5344CB8AC3E}">
        <p14:creationId xmlns:p14="http://schemas.microsoft.com/office/powerpoint/2010/main" val="2656226606"/>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7FED417-C8A7-7C2A-96A2-8BFF77505B85}"/>
              </a:ext>
            </a:extLst>
          </p:cNvPr>
          <p:cNvSpPr>
            <a:spLocks noGrp="1"/>
          </p:cNvSpPr>
          <p:nvPr>
            <p:ph type="title"/>
          </p:nvPr>
        </p:nvSpPr>
        <p:spPr>
          <a:xfrm>
            <a:off x="1141415" y="100672"/>
            <a:ext cx="9905999" cy="650147"/>
          </a:xfrm>
        </p:spPr>
        <p:txBody>
          <a:bodyPr/>
          <a:lstStyle/>
          <a:p>
            <a:r>
              <a:rPr lang="en-IN" dirty="0"/>
              <a:t>                        Database:-</a:t>
            </a:r>
            <a:r>
              <a:rPr lang="en-IN" dirty="0">
                <a:solidFill>
                  <a:srgbClr val="FF0000"/>
                </a:solidFill>
              </a:rPr>
              <a:t>my-</a:t>
            </a:r>
            <a:r>
              <a:rPr lang="en-IN" dirty="0" err="1">
                <a:solidFill>
                  <a:srgbClr val="FF0000"/>
                </a:solidFill>
              </a:rPr>
              <a:t>sql</a:t>
            </a:r>
            <a:endParaRPr lang="en-IN" dirty="0">
              <a:solidFill>
                <a:srgbClr val="FF0000"/>
              </a:solidFill>
            </a:endParaRPr>
          </a:p>
        </p:txBody>
      </p:sp>
      <p:sp>
        <p:nvSpPr>
          <p:cNvPr id="3" name="Content Placeholder 2">
            <a:extLst>
              <a:ext uri="{FF2B5EF4-FFF2-40B4-BE49-F238E27FC236}">
                <a16:creationId xmlns="" xmlns:a16="http://schemas.microsoft.com/office/drawing/2014/main" id="{2A03DA13-8FE3-598C-2B51-12E387512612}"/>
              </a:ext>
            </a:extLst>
          </p:cNvPr>
          <p:cNvSpPr>
            <a:spLocks noGrp="1"/>
          </p:cNvSpPr>
          <p:nvPr>
            <p:ph idx="1"/>
          </p:nvPr>
        </p:nvSpPr>
        <p:spPr>
          <a:xfrm>
            <a:off x="1141415" y="1208015"/>
            <a:ext cx="9905999" cy="4899170"/>
          </a:xfrm>
        </p:spPr>
        <p:txBody>
          <a:bodyPr>
            <a:normAutofit fontScale="92500" lnSpcReduction="20000"/>
          </a:bodyPr>
          <a:lstStyle/>
          <a:p>
            <a:pPr marL="0" indent="0">
              <a:buNone/>
            </a:pPr>
            <a:r>
              <a:rPr lang="en-US" sz="2200" b="0" i="0" dirty="0">
                <a:solidFill>
                  <a:schemeClr val="bg1"/>
                </a:solidFill>
                <a:effectLst/>
                <a:highlight>
                  <a:srgbClr val="FFFF00"/>
                </a:highlight>
                <a:cs typeface="Times New Roman" panose="02020603050405020304" pitchFamily="18" charset="0"/>
              </a:rPr>
              <a:t>MySQL, the most popular Open Source SQL database management system, is developed, </a:t>
            </a:r>
            <a:r>
              <a:rPr lang="en-US" sz="2200" b="0" i="0" dirty="0">
                <a:solidFill>
                  <a:schemeClr val="bg1"/>
                </a:solidFill>
                <a:effectLst/>
                <a:highlight>
                  <a:srgbClr val="FFFF00"/>
                </a:highlight>
                <a:ea typeface="Roboto" panose="02000000000000000000" pitchFamily="2" charset="0"/>
                <a:cs typeface="Times New Roman" panose="02020603050405020304" pitchFamily="18" charset="0"/>
              </a:rPr>
              <a:t>distributed</a:t>
            </a:r>
            <a:r>
              <a:rPr lang="en-US" sz="2200" b="0" i="0" dirty="0">
                <a:solidFill>
                  <a:schemeClr val="bg1"/>
                </a:solidFill>
                <a:effectLst/>
                <a:highlight>
                  <a:srgbClr val="FFFF00"/>
                </a:highlight>
                <a:cs typeface="Times New Roman" panose="02020603050405020304" pitchFamily="18" charset="0"/>
              </a:rPr>
              <a:t>, and supported by Oracle Corporation.</a:t>
            </a:r>
          </a:p>
          <a:p>
            <a:pPr marL="0" indent="0">
              <a:buNone/>
            </a:pPr>
            <a:r>
              <a:rPr lang="en-US" sz="2200" dirty="0">
                <a:solidFill>
                  <a:schemeClr val="bg1"/>
                </a:solidFill>
              </a:rPr>
              <a:t>Some Of the features are:</a:t>
            </a:r>
          </a:p>
          <a:p>
            <a:r>
              <a:rPr lang="en-US" sz="2200" b="0" i="0" dirty="0">
                <a:solidFill>
                  <a:schemeClr val="bg1"/>
                </a:solidFill>
                <a:effectLst/>
              </a:rPr>
              <a:t>Works on many different platforms.</a:t>
            </a:r>
          </a:p>
          <a:p>
            <a:r>
              <a:rPr lang="en-US" sz="2200" b="0" i="0" dirty="0">
                <a:solidFill>
                  <a:schemeClr val="bg1"/>
                </a:solidFill>
                <a:effectLst/>
              </a:rPr>
              <a:t>Written in C and C++.</a:t>
            </a:r>
          </a:p>
          <a:p>
            <a:pPr algn="l" fontAlgn="base">
              <a:buFont typeface="Arial" panose="020B0604020202020204" pitchFamily="34" charset="0"/>
              <a:buChar char="•"/>
            </a:pPr>
            <a:r>
              <a:rPr lang="en-US" sz="2200" b="0" i="0" dirty="0">
                <a:solidFill>
                  <a:schemeClr val="bg1"/>
                </a:solidFill>
                <a:effectLst/>
              </a:rPr>
              <a:t>Uses multi-layered server design with independent modules.</a:t>
            </a:r>
          </a:p>
          <a:p>
            <a:pPr algn="l" fontAlgn="base">
              <a:buFont typeface="Arial" panose="020B0604020202020204" pitchFamily="34" charset="0"/>
              <a:buChar char="•"/>
            </a:pPr>
            <a:r>
              <a:rPr lang="en-US" sz="2200" b="0" i="0" dirty="0">
                <a:solidFill>
                  <a:schemeClr val="bg1"/>
                </a:solidFill>
                <a:effectLst/>
              </a:rPr>
              <a:t>Designed to be fully multithreaded using kernel threads, to easily use multiple CPUs if they are available.</a:t>
            </a:r>
          </a:p>
          <a:p>
            <a:pPr algn="l" fontAlgn="base">
              <a:buFont typeface="Arial" panose="020B0604020202020204" pitchFamily="34" charset="0"/>
              <a:buChar char="•"/>
            </a:pPr>
            <a:r>
              <a:rPr lang="en-US" sz="2200" b="0" i="0" dirty="0">
                <a:solidFill>
                  <a:schemeClr val="bg1"/>
                </a:solidFill>
                <a:effectLst/>
              </a:rPr>
              <a:t>Provides transactional and non-transactional storage engines.</a:t>
            </a:r>
          </a:p>
          <a:p>
            <a:pPr algn="l" fontAlgn="base">
              <a:buFont typeface="Arial" panose="020B0604020202020204" pitchFamily="34" charset="0"/>
              <a:buChar char="•"/>
            </a:pPr>
            <a:r>
              <a:rPr lang="en-US" sz="2200" b="0" i="0" dirty="0">
                <a:solidFill>
                  <a:schemeClr val="bg1"/>
                </a:solidFill>
                <a:effectLst/>
              </a:rPr>
              <a:t>Uses a very fast thread-based memory allocation system.</a:t>
            </a:r>
          </a:p>
          <a:p>
            <a:r>
              <a:rPr lang="en-US" sz="1600" dirty="0"/>
              <a:t/>
            </a:r>
            <a:br>
              <a:rPr lang="en-US" sz="1600" dirty="0"/>
            </a:br>
            <a:endParaRPr lang="en-US" sz="2000" b="0" i="0" dirty="0">
              <a:solidFill>
                <a:schemeClr val="bg1"/>
              </a:solidFill>
              <a:effectLst/>
            </a:endParaRPr>
          </a:p>
          <a:p>
            <a:pPr marL="0" indent="0">
              <a:buNone/>
            </a:pPr>
            <a:endParaRPr lang="en-IN" sz="2000" dirty="0"/>
          </a:p>
        </p:txBody>
      </p:sp>
    </p:spTree>
    <p:extLst>
      <p:ext uri="{BB962C8B-B14F-4D97-AF65-F5344CB8AC3E}">
        <p14:creationId xmlns:p14="http://schemas.microsoft.com/office/powerpoint/2010/main" val="721634792"/>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5" y="3"/>
            <a:ext cx="9905999" cy="953311"/>
          </a:xfrm>
        </p:spPr>
        <p:txBody>
          <a:bodyPr/>
          <a:lstStyle/>
          <a:p>
            <a:r>
              <a:rPr lang="en-US" dirty="0" smtClean="0"/>
              <a:t>Data flow diagram</a:t>
            </a:r>
            <a:endParaRPr lang="en-IN" dirty="0"/>
          </a:p>
        </p:txBody>
      </p:sp>
      <p:sp>
        <p:nvSpPr>
          <p:cNvPr id="3" name="Content Placeholder 2"/>
          <p:cNvSpPr>
            <a:spLocks noGrp="1"/>
          </p:cNvSpPr>
          <p:nvPr>
            <p:ph idx="1"/>
          </p:nvPr>
        </p:nvSpPr>
        <p:spPr>
          <a:xfrm>
            <a:off x="3647874" y="3511685"/>
            <a:ext cx="3647873" cy="1021404"/>
          </a:xfrm>
        </p:spPr>
        <p:txBody>
          <a:bodyPr/>
          <a:lstStyle/>
          <a:p>
            <a:endParaRPr lang="en-IN"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0937" y="833542"/>
            <a:ext cx="10447507" cy="58767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47683142"/>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2420" y="223740"/>
            <a:ext cx="9704993" cy="943583"/>
          </a:xfrm>
        </p:spPr>
        <p:txBody>
          <a:bodyPr>
            <a:normAutofit/>
          </a:bodyPr>
          <a:lstStyle/>
          <a:p>
            <a:r>
              <a:rPr lang="en-US" dirty="0" smtClean="0"/>
              <a:t>ER DIAGRAM</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0586" y="982322"/>
            <a:ext cx="10262681" cy="5318310"/>
          </a:xfrm>
        </p:spPr>
      </p:pic>
    </p:spTree>
    <p:extLst>
      <p:ext uri="{BB962C8B-B14F-4D97-AF65-F5344CB8AC3E}">
        <p14:creationId xmlns:p14="http://schemas.microsoft.com/office/powerpoint/2010/main" val="1372457819"/>
      </p:ext>
    </p:extLst>
  </p:cSld>
  <p:clrMapOvr>
    <a:masterClrMapping/>
  </p:clrMapOvr>
  <mc:AlternateContent xmlns:mc="http://schemas.openxmlformats.org/markup-compatibility/2006" xmlns:p14="http://schemas.microsoft.com/office/powerpoint/2010/main">
    <mc:Choice Requires="p14">
      <p:transition spd="slow" p14:dur="1500">
        <p:randomBar dir="vert"/>
      </p:transition>
    </mc:Choice>
    <mc:Fallback xmlns="">
      <p:transition spd="slow">
        <p:randomBar dir="vert"/>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Waveform</Template>
  <TotalTime>740</TotalTime>
  <Words>457</Words>
  <Application>Microsoft Office PowerPoint</Application>
  <PresentationFormat>Custom</PresentationFormat>
  <Paragraphs>76</Paragraphs>
  <Slides>23</Slides>
  <Notes>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Circuit</vt:lpstr>
      <vt:lpstr>Project Report  on  Survey Management </vt:lpstr>
      <vt:lpstr>                    Purpose OF PROJECT</vt:lpstr>
      <vt:lpstr>Description Of topic</vt:lpstr>
      <vt:lpstr>                Technologies used</vt:lpstr>
      <vt:lpstr>FRONTEND:- Angular js</vt:lpstr>
      <vt:lpstr>              Back-end:- Springboot</vt:lpstr>
      <vt:lpstr>                        Database:-my-sql</vt:lpstr>
      <vt:lpstr>Data flow diagram</vt:lpstr>
      <vt:lpstr>ER DIAGRAM</vt:lpstr>
      <vt:lpstr> Screenshots</vt:lpstr>
      <vt:lpstr>PowerPoint Presentation</vt:lpstr>
      <vt:lpstr>PowerPoint Presentation</vt:lpstr>
      <vt:lpstr>ADMIN MODULE</vt:lpstr>
      <vt:lpstr>PowerPoint Presentation</vt:lpstr>
      <vt:lpstr>PowerPoint Presentation</vt:lpstr>
      <vt:lpstr>PowerPoint Presentation</vt:lpstr>
      <vt:lpstr>PowerPoint Presentation</vt:lpstr>
      <vt:lpstr>USER MODULE</vt:lpstr>
      <vt:lpstr>PowerPoint Presentation</vt:lpstr>
      <vt:lpstr>PowerPoint Presentation</vt:lpstr>
      <vt:lpstr>PowerPoint Presentation</vt:lpstr>
      <vt:lpstr>   Scope Of improvements in near future</vt:lpstr>
      <vt:lpstr>GITHUB LINK</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Report  on  Survey Management</dc:title>
  <dc:creator>kaushal kumar</dc:creator>
  <cp:lastModifiedBy>hp</cp:lastModifiedBy>
  <cp:revision>18</cp:revision>
  <dcterms:created xsi:type="dcterms:W3CDTF">2022-05-04T06:44:11Z</dcterms:created>
  <dcterms:modified xsi:type="dcterms:W3CDTF">2022-05-14T06:48:51Z</dcterms:modified>
</cp:coreProperties>
</file>

<file path=docProps/thumbnail.jpeg>
</file>